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61" r:id="rId3"/>
    <p:sldId id="258" r:id="rId4"/>
    <p:sldId id="260"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2C0D78-881C-470F-A7F9-22471F775B61}" type="datetimeFigureOut">
              <a:rPr lang="en-US" smtClean="0"/>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2C0D78-881C-470F-A7F9-22471F775B61}" type="datetimeFigureOut">
              <a:rPr lang="en-US" smtClean="0"/>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2C0D78-881C-470F-A7F9-22471F775B61}" type="datetimeFigureOut">
              <a:rPr lang="en-US" smtClean="0"/>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3" descr="C:\Documents and Settings\iact\My Documents\My Pictures\Microsoft Clip Organizer\j0439389.jpg"/>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6498626" y="2895600"/>
            <a:ext cx="2645374" cy="3962400"/>
          </a:xfrm>
          <a:prstGeom prst="rect">
            <a:avLst/>
          </a:prstGeom>
          <a:noFill/>
        </p:spPr>
      </p:pic>
      <p:sp>
        <p:nvSpPr>
          <p:cNvPr id="2" name="Title 1"/>
          <p:cNvSpPr>
            <a:spLocks noGrp="1"/>
          </p:cNvSpPr>
          <p:nvPr>
            <p:ph type="ctrTitle"/>
          </p:nvPr>
        </p:nvSpPr>
        <p:spPr>
          <a:xfrm>
            <a:off x="533400" y="2130425"/>
            <a:ext cx="7772400" cy="1470025"/>
          </a:xfrm>
        </p:spPr>
        <p:txBody>
          <a:bodyPr/>
          <a:lstStyle>
            <a:lvl1pPr>
              <a:defRPr>
                <a:latin typeface="Tahoma" pitchFamily="34" charset="0"/>
                <a:cs typeface="Tahoma"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295400" y="3657600"/>
            <a:ext cx="6248400" cy="609600"/>
          </a:xfrm>
        </p:spPr>
        <p:txBody>
          <a:bodyPr>
            <a:normAutofit/>
          </a:bodyPr>
          <a:lstStyle>
            <a:lvl1pPr marL="0" marR="0" indent="0" algn="ctr" defTabSz="914400" rtl="0" eaLnBrk="1" fontAlgn="auto" latinLnBrk="0" hangingPunct="1">
              <a:lnSpc>
                <a:spcPct val="100000"/>
              </a:lnSpc>
              <a:spcBef>
                <a:spcPct val="20000"/>
              </a:spcBef>
              <a:spcAft>
                <a:spcPts val="0"/>
              </a:spcAft>
              <a:buClrTx/>
              <a:buSzTx/>
              <a:buFontTx/>
              <a:buNone/>
              <a:tabLst/>
              <a:defRPr sz="3200">
                <a:solidFill>
                  <a:schemeClr val="tx1">
                    <a:tint val="75000"/>
                  </a:schemeClr>
                </a:solidFill>
                <a:latin typeface="Tahoma" pitchFamily="34" charset="0"/>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E4300AD1-406E-4748-BA9D-750F595F0195}" type="datetimeFigureOut">
              <a:rPr lang="en-US" smtClean="0"/>
              <a:pPr/>
              <a:t>9/15/2009</a:t>
            </a:fld>
            <a:endParaRPr lang="en-US"/>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E86D529B-A61F-4C4F-8699-68FA664253F2}" type="slidenum">
              <a:rPr lang="en-US" smtClean="0"/>
              <a:pPr/>
              <a:t>‹#›</a:t>
            </a:fld>
            <a:endParaRPr lang="en-US"/>
          </a:p>
        </p:txBody>
      </p:sp>
      <p:sp>
        <p:nvSpPr>
          <p:cNvPr id="15" name="Text Placeholder 14"/>
          <p:cNvSpPr>
            <a:spLocks noGrp="1"/>
          </p:cNvSpPr>
          <p:nvPr>
            <p:ph type="body" sz="quarter" idx="14" hasCustomPrompt="1"/>
          </p:nvPr>
        </p:nvSpPr>
        <p:spPr>
          <a:xfrm>
            <a:off x="1752600" y="4343400"/>
            <a:ext cx="5257800" cy="914400"/>
          </a:xfrm>
        </p:spPr>
        <p:txBody>
          <a:bodyPr>
            <a:normAutofit/>
          </a:bodyPr>
          <a:lstStyle>
            <a:lvl1pPr algn="ctr">
              <a:buFontTx/>
              <a:buNone/>
              <a:defRPr sz="2800"/>
            </a:lvl1pPr>
          </a:lstStyle>
          <a:p>
            <a:pPr lvl="0"/>
            <a:r>
              <a:rPr lang="en-US" dirty="0" smtClean="0"/>
              <a:t>Click to edit Master subtext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2C0D78-881C-470F-A7F9-22471F775B61}" type="datetimeFigureOut">
              <a:rPr lang="en-US" smtClean="0"/>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2C0D78-881C-470F-A7F9-22471F775B61}" type="datetimeFigureOut">
              <a:rPr lang="en-US" smtClean="0"/>
              <a:t>9/15/2009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2C0D78-881C-470F-A7F9-22471F775B61}" type="datetimeFigureOut">
              <a:rPr lang="en-US" smtClean="0"/>
              <a:t>9/15/2009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2C0D78-881C-470F-A7F9-22471F775B61}" type="datetimeFigureOut">
              <a:rPr lang="en-US" smtClean="0"/>
              <a:t>9/15/2009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2C0D78-881C-470F-A7F9-22471F775B61}" type="datetimeFigureOut">
              <a:rPr lang="en-US" smtClean="0"/>
              <a:t>9/15/2009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0D78-881C-470F-A7F9-22471F775B61}" type="datetimeFigureOut">
              <a:rPr lang="en-US" smtClean="0"/>
              <a:t>9/15/2009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2C0D78-881C-470F-A7F9-22471F775B61}" type="datetimeFigureOut">
              <a:rPr lang="en-US" smtClean="0"/>
              <a:t>9/15/2009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2C0D78-881C-470F-A7F9-22471F775B61}" type="datetimeFigureOut">
              <a:rPr lang="en-US" smtClean="0"/>
              <a:t>9/15/2009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45738F-F07C-4153-8AF9-5CB7996115A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0D78-881C-470F-A7F9-22471F775B61}" type="datetimeFigureOut">
              <a:rPr lang="en-US" smtClean="0"/>
              <a:t>9/15/2009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45738F-F07C-4153-8AF9-5CB7996115A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Teaching for Understanding</a:t>
            </a:r>
            <a:endParaRPr lang="en-US" dirty="0"/>
          </a:p>
        </p:txBody>
      </p:sp>
      <p:sp>
        <p:nvSpPr>
          <p:cNvPr id="5" name="Subtitle 4"/>
          <p:cNvSpPr>
            <a:spLocks noGrp="1"/>
          </p:cNvSpPr>
          <p:nvPr>
            <p:ph type="subTitle" idx="1"/>
          </p:nvPr>
        </p:nvSpPr>
        <p:spPr/>
        <p:txBody>
          <a:bodyPr>
            <a:normAutofit/>
          </a:bodyPr>
          <a:lstStyle/>
          <a:p>
            <a:r>
              <a:rPr lang="en-US" dirty="0" smtClean="0"/>
              <a:t>Backward Design</a:t>
            </a:r>
            <a:endParaRPr lang="en-US" dirty="0"/>
          </a:p>
        </p:txBody>
      </p:sp>
      <p:sp>
        <p:nvSpPr>
          <p:cNvPr id="6" name="Text Placeholder 5"/>
          <p:cNvSpPr>
            <a:spLocks noGrp="1"/>
          </p:cNvSpPr>
          <p:nvPr>
            <p:ph type="body" sz="quarter" idx="14"/>
          </p:nvPr>
        </p:nvSpPr>
        <p:spPr/>
        <p:txBody>
          <a:bodyPr>
            <a:normAutofit fontScale="92500" lnSpcReduction="10000"/>
          </a:bodyPr>
          <a:lstStyle/>
          <a:p>
            <a:r>
              <a:rPr lang="en-US" dirty="0" smtClean="0"/>
              <a:t>EDUC 341</a:t>
            </a:r>
          </a:p>
          <a:p>
            <a:r>
              <a:rPr lang="en-US" dirty="0" smtClean="0"/>
              <a:t>Fall, 2009</a:t>
            </a:r>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7620000" cy="830997"/>
          </a:xfrm>
          <a:prstGeom prst="rect">
            <a:avLst/>
          </a:prstGeom>
          <a:noFill/>
        </p:spPr>
        <p:txBody>
          <a:bodyPr wrap="square" rtlCol="0">
            <a:spAutoFit/>
          </a:bodyPr>
          <a:lstStyle/>
          <a:p>
            <a:pPr algn="ctr"/>
            <a:r>
              <a:rPr lang="en-US" sz="4800" dirty="0" smtClean="0"/>
              <a:t>Identify the Desired Results</a:t>
            </a:r>
            <a:endParaRPr lang="en-US" sz="4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do you know, but you don’t understand?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82575"/>
            <a:ext cx="8839200" cy="1470025"/>
          </a:xfrm>
        </p:spPr>
        <p:txBody>
          <a:bodyPr/>
          <a:lstStyle/>
          <a:p>
            <a:r>
              <a:rPr lang="en-US" dirty="0" smtClean="0"/>
              <a:t>What does it mean to “understand”?</a:t>
            </a:r>
            <a:endParaRPr lang="en-US" dirty="0"/>
          </a:p>
        </p:txBody>
      </p:sp>
      <p:sp>
        <p:nvSpPr>
          <p:cNvPr id="3" name="Subtitle 2"/>
          <p:cNvSpPr>
            <a:spLocks noGrp="1"/>
          </p:cNvSpPr>
          <p:nvPr>
            <p:ph type="subTitle" idx="1"/>
          </p:nvPr>
        </p:nvSpPr>
        <p:spPr>
          <a:xfrm>
            <a:off x="457200" y="2057400"/>
            <a:ext cx="6705600" cy="4419600"/>
          </a:xfrm>
        </p:spPr>
        <p:txBody>
          <a:bodyPr>
            <a:normAutofit fontScale="92500" lnSpcReduction="10000"/>
          </a:bodyPr>
          <a:lstStyle/>
          <a:p>
            <a:pPr algn="l">
              <a:buFont typeface="Arial" pitchFamily="34" charset="0"/>
              <a:buChar char="•"/>
            </a:pPr>
            <a:r>
              <a:rPr lang="en-US" dirty="0" smtClean="0">
                <a:solidFill>
                  <a:schemeClr val="tx1"/>
                </a:solidFill>
              </a:rPr>
              <a:t> Individually reflect on what it means to “understand” something</a:t>
            </a:r>
          </a:p>
          <a:p>
            <a:pPr algn="l">
              <a:buFont typeface="Arial" pitchFamily="34" charset="0"/>
              <a:buChar char="•"/>
            </a:pPr>
            <a:r>
              <a:rPr lang="en-US" dirty="0" smtClean="0">
                <a:solidFill>
                  <a:schemeClr val="tx1"/>
                </a:solidFill>
              </a:rPr>
              <a:t> Write your ideas down on a piece of paper</a:t>
            </a:r>
          </a:p>
          <a:p>
            <a:pPr algn="l">
              <a:buFont typeface="Arial" pitchFamily="34" charset="0"/>
              <a:buChar char="•"/>
            </a:pPr>
            <a:r>
              <a:rPr lang="en-US" dirty="0" smtClean="0">
                <a:solidFill>
                  <a:schemeClr val="tx1"/>
                </a:solidFill>
              </a:rPr>
              <a:t> </a:t>
            </a:r>
            <a:r>
              <a:rPr lang="en-US" dirty="0" smtClean="0">
                <a:solidFill>
                  <a:schemeClr val="tx1"/>
                </a:solidFill>
              </a:rPr>
              <a:t>Read “Knowing </a:t>
            </a:r>
            <a:r>
              <a:rPr lang="en-US" dirty="0" err="1" smtClean="0">
                <a:solidFill>
                  <a:schemeClr val="tx1"/>
                </a:solidFill>
              </a:rPr>
              <a:t>vs</a:t>
            </a:r>
            <a:r>
              <a:rPr lang="en-US" dirty="0" smtClean="0">
                <a:solidFill>
                  <a:schemeClr val="tx1"/>
                </a:solidFill>
              </a:rPr>
              <a:t> Understanding”</a:t>
            </a:r>
          </a:p>
          <a:p>
            <a:pPr algn="l">
              <a:buFont typeface="Arial" pitchFamily="34" charset="0"/>
              <a:buChar char="•"/>
            </a:pPr>
            <a:r>
              <a:rPr lang="en-US" dirty="0" smtClean="0">
                <a:solidFill>
                  <a:schemeClr val="tx1"/>
                </a:solidFill>
              </a:rPr>
              <a:t> </a:t>
            </a:r>
            <a:r>
              <a:rPr lang="en-US" dirty="0" smtClean="0">
                <a:solidFill>
                  <a:schemeClr val="tx1"/>
                </a:solidFill>
              </a:rPr>
              <a:t>List questions you have as a result of reading that article</a:t>
            </a:r>
          </a:p>
          <a:p>
            <a:pPr algn="l">
              <a:buFont typeface="Arial" pitchFamily="34" charset="0"/>
              <a:buChar char="•"/>
            </a:pPr>
            <a:r>
              <a:rPr lang="en-US" dirty="0" smtClean="0">
                <a:solidFill>
                  <a:schemeClr val="tx1"/>
                </a:solidFill>
              </a:rPr>
              <a:t> </a:t>
            </a:r>
            <a:r>
              <a:rPr lang="en-US" dirty="0" smtClean="0">
                <a:solidFill>
                  <a:schemeClr val="tx1"/>
                </a:solidFill>
              </a:rPr>
              <a:t>Revise your original ideas and share with a partner</a:t>
            </a:r>
            <a:endParaRPr lang="en-US"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82575"/>
            <a:ext cx="8839200" cy="1470025"/>
          </a:xfrm>
        </p:spPr>
        <p:txBody>
          <a:bodyPr/>
          <a:lstStyle/>
          <a:p>
            <a:r>
              <a:rPr lang="en-US" dirty="0" smtClean="0"/>
              <a:t>Activity-Oriented Planning</a:t>
            </a:r>
            <a:endParaRPr lang="en-US" dirty="0"/>
          </a:p>
        </p:txBody>
      </p:sp>
      <p:sp>
        <p:nvSpPr>
          <p:cNvPr id="3" name="Subtitle 2"/>
          <p:cNvSpPr>
            <a:spLocks noGrp="1"/>
          </p:cNvSpPr>
          <p:nvPr>
            <p:ph type="subTitle" idx="1"/>
          </p:nvPr>
        </p:nvSpPr>
        <p:spPr>
          <a:xfrm>
            <a:off x="457200" y="2057400"/>
            <a:ext cx="7162800" cy="4419600"/>
          </a:xfrm>
        </p:spPr>
        <p:txBody>
          <a:bodyPr>
            <a:normAutofit/>
          </a:bodyPr>
          <a:lstStyle/>
          <a:p>
            <a:pPr algn="l">
              <a:buFont typeface="Arial" pitchFamily="34" charset="0"/>
              <a:buChar char="•"/>
            </a:pPr>
            <a:r>
              <a:rPr lang="en-US" dirty="0" smtClean="0">
                <a:solidFill>
                  <a:schemeClr val="tx1"/>
                </a:solidFill>
              </a:rPr>
              <a:t> Organized around topics</a:t>
            </a:r>
          </a:p>
          <a:p>
            <a:pPr algn="l">
              <a:buFont typeface="Arial" pitchFamily="34" charset="0"/>
              <a:buChar char="•"/>
            </a:pPr>
            <a:r>
              <a:rPr lang="en-US" dirty="0" smtClean="0">
                <a:solidFill>
                  <a:schemeClr val="tx1"/>
                </a:solidFill>
              </a:rPr>
              <a:t> </a:t>
            </a:r>
            <a:r>
              <a:rPr lang="en-US" dirty="0" smtClean="0">
                <a:solidFill>
                  <a:schemeClr val="tx1"/>
                </a:solidFill>
              </a:rPr>
              <a:t>Daily learn activities and experiences planned first</a:t>
            </a:r>
          </a:p>
          <a:p>
            <a:pPr algn="l">
              <a:buFont typeface="Arial" pitchFamily="34" charset="0"/>
              <a:buChar char="•"/>
            </a:pPr>
            <a:r>
              <a:rPr lang="en-US" dirty="0" smtClean="0">
                <a:solidFill>
                  <a:schemeClr val="tx1"/>
                </a:solidFill>
              </a:rPr>
              <a:t> </a:t>
            </a:r>
            <a:r>
              <a:rPr lang="en-US" dirty="0" smtClean="0">
                <a:solidFill>
                  <a:schemeClr val="tx1"/>
                </a:solidFill>
              </a:rPr>
              <a:t>Assessments are aligned to the        </a:t>
            </a:r>
            <a:r>
              <a:rPr lang="en-US" u="sng" dirty="0" smtClean="0">
                <a:solidFill>
                  <a:schemeClr val="tx1"/>
                </a:solidFill>
              </a:rPr>
              <a:t>topic</a:t>
            </a:r>
            <a:endParaRPr lang="en-US" dirty="0" smtClean="0">
              <a:solidFill>
                <a:schemeClr val="tx1"/>
              </a:solidFill>
            </a:endParaRPr>
          </a:p>
          <a:p>
            <a:pPr algn="l">
              <a:buFont typeface="Arial" pitchFamily="34" charset="0"/>
              <a:buChar char="•"/>
            </a:pPr>
            <a:r>
              <a:rPr lang="en-US" dirty="0" smtClean="0">
                <a:solidFill>
                  <a:schemeClr val="tx1"/>
                </a:solidFill>
              </a:rPr>
              <a:t> Order of planning is:  topic, activities, assessments</a:t>
            </a:r>
          </a:p>
          <a:p>
            <a:pPr algn="l">
              <a:buFont typeface="Arial" pitchFamily="34" charset="0"/>
              <a:buChar char="•"/>
            </a:pPr>
            <a:endParaRPr lang="en-US" i="1" dirty="0" smtClean="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82575"/>
            <a:ext cx="8839200" cy="1470025"/>
          </a:xfrm>
        </p:spPr>
        <p:txBody>
          <a:bodyPr/>
          <a:lstStyle/>
          <a:p>
            <a:r>
              <a:rPr lang="en-US" dirty="0" smtClean="0"/>
              <a:t>Example of Activity-Oriented    Unit Plan</a:t>
            </a:r>
            <a:endParaRPr lang="en-US" dirty="0"/>
          </a:p>
        </p:txBody>
      </p:sp>
      <p:graphicFrame>
        <p:nvGraphicFramePr>
          <p:cNvPr id="4" name="Table 3"/>
          <p:cNvGraphicFramePr>
            <a:graphicFrameLocks noGrp="1"/>
          </p:cNvGraphicFramePr>
          <p:nvPr/>
        </p:nvGraphicFramePr>
        <p:xfrm>
          <a:off x="457200" y="1828800"/>
          <a:ext cx="6477000" cy="4937760"/>
        </p:xfrm>
        <a:graphic>
          <a:graphicData uri="http://schemas.openxmlformats.org/drawingml/2006/table">
            <a:tbl>
              <a:tblPr firstRow="1" bandRow="1">
                <a:effectLst>
                  <a:outerShdw blurRad="50800" dist="38100" dir="18900000" algn="bl" rotWithShape="0">
                    <a:prstClr val="black">
                      <a:alpha val="40000"/>
                    </a:prstClr>
                  </a:outerShdw>
                </a:effectLst>
                <a:tableStyleId>{073A0DAA-6AF3-43AB-8588-CEC1D06C72B9}</a:tableStyleId>
              </a:tblPr>
              <a:tblGrid>
                <a:gridCol w="2159000"/>
                <a:gridCol w="2159000"/>
                <a:gridCol w="2159000"/>
              </a:tblGrid>
              <a:tr h="457200">
                <a:tc>
                  <a:txBody>
                    <a:bodyPr/>
                    <a:lstStyle/>
                    <a:p>
                      <a:pPr algn="ctr"/>
                      <a:r>
                        <a:rPr lang="en-US" dirty="0" smtClean="0">
                          <a:solidFill>
                            <a:schemeClr val="tx1"/>
                          </a:solidFill>
                        </a:rPr>
                        <a:t>Topic</a:t>
                      </a:r>
                      <a:endParaRPr lang="en-US" dirty="0">
                        <a:solidFill>
                          <a:schemeClr val="tx1"/>
                        </a:solidFill>
                      </a:endParaRPr>
                    </a:p>
                  </a:txBody>
                  <a:tcPr>
                    <a:noFill/>
                  </a:tcPr>
                </a:tc>
                <a:tc>
                  <a:txBody>
                    <a:bodyPr/>
                    <a:lstStyle/>
                    <a:p>
                      <a:pPr algn="ctr"/>
                      <a:r>
                        <a:rPr lang="en-US" dirty="0" smtClean="0">
                          <a:solidFill>
                            <a:schemeClr val="tx1"/>
                          </a:solidFill>
                        </a:rPr>
                        <a:t>Learning</a:t>
                      </a:r>
                      <a:r>
                        <a:rPr lang="en-US" baseline="0" dirty="0" smtClean="0">
                          <a:solidFill>
                            <a:schemeClr val="tx1"/>
                          </a:solidFill>
                        </a:rPr>
                        <a:t> Activities</a:t>
                      </a:r>
                      <a:endParaRPr lang="en-US" dirty="0">
                        <a:solidFill>
                          <a:schemeClr val="tx1"/>
                        </a:solidFill>
                      </a:endParaRPr>
                    </a:p>
                  </a:txBody>
                  <a:tcPr>
                    <a:noFill/>
                  </a:tcPr>
                </a:tc>
                <a:tc>
                  <a:txBody>
                    <a:bodyPr/>
                    <a:lstStyle/>
                    <a:p>
                      <a:pPr algn="ctr"/>
                      <a:r>
                        <a:rPr lang="en-US" dirty="0" smtClean="0">
                          <a:solidFill>
                            <a:schemeClr val="tx1"/>
                          </a:solidFill>
                        </a:rPr>
                        <a:t>Assessment</a:t>
                      </a:r>
                      <a:endParaRPr lang="en-US" dirty="0">
                        <a:solidFill>
                          <a:schemeClr val="tx1"/>
                        </a:solidFill>
                      </a:endParaRPr>
                    </a:p>
                  </a:txBody>
                  <a:tcPr>
                    <a:noFill/>
                  </a:tcPr>
                </a:tc>
              </a:tr>
              <a:tr h="2466340">
                <a:tc>
                  <a:txBody>
                    <a:bodyPr/>
                    <a:lstStyle/>
                    <a:p>
                      <a:r>
                        <a:rPr lang="en-US" dirty="0" smtClean="0">
                          <a:solidFill>
                            <a:schemeClr val="tx1"/>
                          </a:solidFill>
                        </a:rPr>
                        <a:t>Westward Movement and Pioneer Life</a:t>
                      </a:r>
                      <a:endParaRPr lang="en-US" dirty="0">
                        <a:solidFill>
                          <a:schemeClr val="tx1"/>
                        </a:solidFill>
                      </a:endParaRPr>
                    </a:p>
                  </a:txBody>
                  <a:tcPr>
                    <a:noFill/>
                  </a:tcPr>
                </a:tc>
                <a:tc>
                  <a:txBody>
                    <a:bodyPr/>
                    <a:lstStyle/>
                    <a:p>
                      <a:pPr marL="342900" indent="-342900">
                        <a:buAutoNum type="arabicPeriod"/>
                      </a:pPr>
                      <a:r>
                        <a:rPr lang="en-US" dirty="0" smtClean="0">
                          <a:solidFill>
                            <a:schemeClr val="tx1"/>
                          </a:solidFill>
                        </a:rPr>
                        <a:t>Read textbook section “Life on the Prairie” &amp;</a:t>
                      </a:r>
                      <a:r>
                        <a:rPr lang="en-US" baseline="0" dirty="0" smtClean="0">
                          <a:solidFill>
                            <a:schemeClr val="tx1"/>
                          </a:solidFill>
                        </a:rPr>
                        <a:t> answer questions</a:t>
                      </a:r>
                    </a:p>
                    <a:p>
                      <a:pPr marL="342900" indent="-342900">
                        <a:buAutoNum type="arabicPeriod"/>
                      </a:pPr>
                      <a:r>
                        <a:rPr lang="en-US" baseline="0" dirty="0" smtClean="0">
                          <a:solidFill>
                            <a:schemeClr val="tx1"/>
                          </a:solidFill>
                        </a:rPr>
                        <a:t>Read </a:t>
                      </a:r>
                      <a:r>
                        <a:rPr lang="en-US" i="1" baseline="0" dirty="0" smtClean="0">
                          <a:solidFill>
                            <a:schemeClr val="tx1"/>
                          </a:solidFill>
                        </a:rPr>
                        <a:t>Sarah Plain and Tall.</a:t>
                      </a:r>
                      <a:r>
                        <a:rPr lang="en-US" i="0" baseline="0" dirty="0" smtClean="0">
                          <a:solidFill>
                            <a:schemeClr val="tx1"/>
                          </a:solidFill>
                        </a:rPr>
                        <a:t> Complete word search on vocabulary</a:t>
                      </a:r>
                    </a:p>
                    <a:p>
                      <a:pPr marL="342900" indent="-342900">
                        <a:buAutoNum type="arabicPeriod"/>
                      </a:pPr>
                      <a:r>
                        <a:rPr lang="en-US" i="0" baseline="0" dirty="0" smtClean="0">
                          <a:solidFill>
                            <a:schemeClr val="tx1"/>
                          </a:solidFill>
                        </a:rPr>
                        <a:t>Create a pioneer life trunk with artifacts you might take on a journey to a new life</a:t>
                      </a:r>
                    </a:p>
                    <a:p>
                      <a:pPr marL="342900" indent="-342900">
                        <a:buAutoNum type="arabicPeriod"/>
                      </a:pPr>
                      <a:r>
                        <a:rPr lang="en-US" i="0" baseline="0" dirty="0" smtClean="0">
                          <a:solidFill>
                            <a:schemeClr val="tx1"/>
                          </a:solidFill>
                        </a:rPr>
                        <a:t>Pioneer Day</a:t>
                      </a:r>
                      <a:endParaRPr lang="en-US" dirty="0">
                        <a:solidFill>
                          <a:schemeClr val="tx1"/>
                        </a:solidFill>
                      </a:endParaRPr>
                    </a:p>
                  </a:txBody>
                  <a:tcPr>
                    <a:noFill/>
                  </a:tcPr>
                </a:tc>
                <a:tc>
                  <a:txBody>
                    <a:bodyPr/>
                    <a:lstStyle/>
                    <a:p>
                      <a:pPr marL="342900" indent="-342900">
                        <a:buAutoNum type="arabicPeriod"/>
                      </a:pPr>
                      <a:r>
                        <a:rPr lang="en-US" dirty="0" smtClean="0">
                          <a:solidFill>
                            <a:schemeClr val="tx1"/>
                          </a:solidFill>
                        </a:rPr>
                        <a:t>Quiz on pioneer vocabulary </a:t>
                      </a:r>
                    </a:p>
                    <a:p>
                      <a:pPr marL="342900" indent="-342900">
                        <a:buAutoNum type="arabicPeriod"/>
                      </a:pPr>
                      <a:r>
                        <a:rPr lang="en-US" dirty="0" smtClean="0">
                          <a:solidFill>
                            <a:schemeClr val="tx1"/>
                          </a:solidFill>
                        </a:rPr>
                        <a:t>Answers to questions</a:t>
                      </a:r>
                      <a:r>
                        <a:rPr lang="en-US" baseline="0" dirty="0" smtClean="0">
                          <a:solidFill>
                            <a:schemeClr val="tx1"/>
                          </a:solidFill>
                        </a:rPr>
                        <a:t> about </a:t>
                      </a:r>
                      <a:r>
                        <a:rPr lang="en-US" i="1" baseline="0" dirty="0" smtClean="0">
                          <a:solidFill>
                            <a:schemeClr val="tx1"/>
                          </a:solidFill>
                        </a:rPr>
                        <a:t>Sarah Plain and Tall.</a:t>
                      </a:r>
                      <a:endParaRPr lang="en-US" i="0" baseline="0" dirty="0" smtClean="0">
                        <a:solidFill>
                          <a:schemeClr val="tx1"/>
                        </a:solidFill>
                      </a:endParaRPr>
                    </a:p>
                    <a:p>
                      <a:pPr marL="342900" indent="-342900">
                        <a:buAutoNum type="arabicPeriod"/>
                      </a:pPr>
                      <a:r>
                        <a:rPr lang="en-US" i="0" baseline="0" dirty="0" smtClean="0">
                          <a:solidFill>
                            <a:schemeClr val="tx1"/>
                          </a:solidFill>
                        </a:rPr>
                        <a:t>Show and tell from pioneer life trunk</a:t>
                      </a:r>
                    </a:p>
                    <a:p>
                      <a:pPr marL="342900" indent="-342900">
                        <a:buAutoNum type="arabicPeriod"/>
                      </a:pPr>
                      <a:r>
                        <a:rPr lang="en-US" i="0" baseline="0" dirty="0" smtClean="0">
                          <a:solidFill>
                            <a:schemeClr val="tx1"/>
                          </a:solidFill>
                        </a:rPr>
                        <a:t>Written unit reflection</a:t>
                      </a:r>
                      <a:endParaRPr lang="en-US" dirty="0">
                        <a:solidFill>
                          <a:schemeClr val="tx1"/>
                        </a:solidFill>
                      </a:endParaRPr>
                    </a:p>
                  </a:txBody>
                  <a:tcPr>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82575"/>
            <a:ext cx="8839200" cy="1470025"/>
          </a:xfrm>
        </p:spPr>
        <p:txBody>
          <a:bodyPr/>
          <a:lstStyle/>
          <a:p>
            <a:r>
              <a:rPr lang="en-US" dirty="0" smtClean="0"/>
              <a:t>What’s wrong?</a:t>
            </a:r>
            <a:endParaRPr lang="en-US" dirty="0"/>
          </a:p>
        </p:txBody>
      </p:sp>
      <p:sp>
        <p:nvSpPr>
          <p:cNvPr id="3" name="Subtitle 2"/>
          <p:cNvSpPr>
            <a:spLocks noGrp="1"/>
          </p:cNvSpPr>
          <p:nvPr>
            <p:ph type="subTitle" idx="1"/>
          </p:nvPr>
        </p:nvSpPr>
        <p:spPr>
          <a:xfrm>
            <a:off x="457200" y="2057400"/>
            <a:ext cx="6705600" cy="4419600"/>
          </a:xfrm>
        </p:spPr>
        <p:txBody>
          <a:bodyPr>
            <a:normAutofit/>
          </a:bodyPr>
          <a:lstStyle/>
          <a:p>
            <a:pPr algn="l">
              <a:buFont typeface="Arial" pitchFamily="34" charset="0"/>
              <a:buChar char="•"/>
            </a:pPr>
            <a:r>
              <a:rPr lang="en-US" dirty="0" smtClean="0">
                <a:solidFill>
                  <a:schemeClr val="tx1"/>
                </a:solidFill>
              </a:rPr>
              <a:t> As a result of completing that unit as a student, what would you </a:t>
            </a:r>
            <a:r>
              <a:rPr lang="en-US" i="1" dirty="0" smtClean="0">
                <a:solidFill>
                  <a:schemeClr val="tx1"/>
                </a:solidFill>
              </a:rPr>
              <a:t>understand</a:t>
            </a:r>
            <a:r>
              <a:rPr lang="en-US" dirty="0" smtClean="0">
                <a:solidFill>
                  <a:schemeClr val="tx1"/>
                </a:solidFill>
              </a:rPr>
              <a:t> about pioneer life that you did not understand prior to the unit?</a:t>
            </a:r>
          </a:p>
          <a:p>
            <a:pPr algn="l"/>
            <a:endParaRPr lang="en-US"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762000"/>
            <a:ext cx="8686800" cy="1752600"/>
          </a:xfrm>
        </p:spPr>
        <p:txBody>
          <a:bodyPr>
            <a:normAutofit/>
          </a:bodyPr>
          <a:lstStyle/>
          <a:p>
            <a:r>
              <a:rPr lang="en-US" sz="3800" dirty="0" smtClean="0">
                <a:solidFill>
                  <a:schemeClr val="tx1"/>
                </a:solidFill>
              </a:rPr>
              <a:t>If you don’t know where you’re going, then any road will get you there…</a:t>
            </a:r>
          </a:p>
        </p:txBody>
      </p:sp>
      <p:sp>
        <p:nvSpPr>
          <p:cNvPr id="4" name="TextBox 3"/>
          <p:cNvSpPr txBox="1"/>
          <p:nvPr/>
        </p:nvSpPr>
        <p:spPr>
          <a:xfrm>
            <a:off x="914400" y="2203371"/>
            <a:ext cx="5486400" cy="3816429"/>
          </a:xfrm>
          <a:prstGeom prst="rect">
            <a:avLst/>
          </a:prstGeom>
          <a:noFill/>
        </p:spPr>
        <p:txBody>
          <a:bodyPr wrap="square" rtlCol="0">
            <a:spAutoFit/>
          </a:bodyPr>
          <a:lstStyle/>
          <a:p>
            <a:endParaRPr lang="en-US" sz="2800" i="1" dirty="0" smtClean="0">
              <a:solidFill>
                <a:schemeClr val="tx1"/>
              </a:solidFill>
            </a:endParaRPr>
          </a:p>
          <a:p>
            <a:r>
              <a:rPr lang="en-US" sz="2800" dirty="0" smtClean="0">
                <a:solidFill>
                  <a:schemeClr val="tx1"/>
                </a:solidFill>
              </a:rPr>
              <a:t>Teachers like to identify what we like to teach, what activities we like to do, and what kinds of resources we will use.  Without clarifying the desired results of our teaching, how will we know whether our designs are appropriate or arbitrary?</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533400"/>
            <a:ext cx="6705600" cy="5943600"/>
          </a:xfrm>
        </p:spPr>
        <p:txBody>
          <a:bodyPr>
            <a:normAutofit lnSpcReduction="10000"/>
          </a:bodyPr>
          <a:lstStyle/>
          <a:p>
            <a:r>
              <a:rPr lang="en-US" dirty="0" smtClean="0">
                <a:solidFill>
                  <a:schemeClr val="tx1"/>
                </a:solidFill>
              </a:rPr>
              <a:t>Too many teachers focus on the </a:t>
            </a:r>
            <a:r>
              <a:rPr lang="en-US" i="1" dirty="0" smtClean="0">
                <a:solidFill>
                  <a:schemeClr val="tx1"/>
                </a:solidFill>
              </a:rPr>
              <a:t>teaching</a:t>
            </a:r>
            <a:r>
              <a:rPr lang="en-US" dirty="0" smtClean="0">
                <a:solidFill>
                  <a:schemeClr val="tx1"/>
                </a:solidFill>
              </a:rPr>
              <a:t> and not the </a:t>
            </a:r>
            <a:r>
              <a:rPr lang="en-US" i="1" dirty="0" smtClean="0">
                <a:solidFill>
                  <a:schemeClr val="tx1"/>
                </a:solidFill>
              </a:rPr>
              <a:t>learning.</a:t>
            </a:r>
            <a:r>
              <a:rPr lang="en-US" dirty="0" smtClean="0">
                <a:solidFill>
                  <a:schemeClr val="tx1"/>
                </a:solidFill>
              </a:rPr>
              <a:t>  They spend most of their time thinking, first, about what they will do, what materials they will use, and what they will ask students to do rather than first considering what the learner will need in order to accomplish the learning goals.</a:t>
            </a:r>
          </a:p>
          <a:p>
            <a:endParaRPr lang="en-US" dirty="0" smtClean="0">
              <a:solidFill>
                <a:schemeClr val="tx1"/>
              </a:solidFill>
            </a:endParaRPr>
          </a:p>
          <a:p>
            <a:pPr algn="r"/>
            <a:r>
              <a:rPr lang="en-US" dirty="0" smtClean="0">
                <a:solidFill>
                  <a:schemeClr val="tx1"/>
                </a:solidFill>
              </a:rPr>
              <a:t>-Wiggins &amp; </a:t>
            </a:r>
            <a:r>
              <a:rPr lang="en-US" dirty="0" err="1" smtClean="0">
                <a:solidFill>
                  <a:schemeClr val="tx1"/>
                </a:solidFill>
              </a:rPr>
              <a:t>McTighe</a:t>
            </a:r>
            <a:endParaRPr lang="en-US" dirty="0" smtClean="0">
              <a:solidFill>
                <a:schemeClr val="tx1"/>
              </a:solidFill>
            </a:endParaRPr>
          </a:p>
          <a:p>
            <a:pPr algn="r"/>
            <a:r>
              <a:rPr lang="en-US" i="1" dirty="0" smtClean="0">
                <a:solidFill>
                  <a:schemeClr val="tx1"/>
                </a:solidFill>
              </a:rPr>
              <a:t>Understanding by Design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381000"/>
            <a:ext cx="7772400" cy="1015663"/>
          </a:xfrm>
          <a:prstGeom prst="rect">
            <a:avLst/>
          </a:prstGeom>
          <a:noFill/>
        </p:spPr>
        <p:txBody>
          <a:bodyPr wrap="square" rtlCol="0">
            <a:spAutoFit/>
          </a:bodyPr>
          <a:lstStyle/>
          <a:p>
            <a:pPr algn="ctr"/>
            <a:r>
              <a:rPr lang="en-US" sz="6000" dirty="0" smtClean="0"/>
              <a:t>Backward Design</a:t>
            </a:r>
            <a:endParaRPr lang="en-US" sz="6000" dirty="0"/>
          </a:p>
        </p:txBody>
      </p:sp>
      <p:sp>
        <p:nvSpPr>
          <p:cNvPr id="7" name="TextBox 6"/>
          <p:cNvSpPr txBox="1"/>
          <p:nvPr/>
        </p:nvSpPr>
        <p:spPr>
          <a:xfrm>
            <a:off x="762000" y="2133600"/>
            <a:ext cx="6172200" cy="3785652"/>
          </a:xfrm>
          <a:prstGeom prst="rect">
            <a:avLst/>
          </a:prstGeom>
          <a:noFill/>
        </p:spPr>
        <p:txBody>
          <a:bodyPr wrap="square" rtlCol="0">
            <a:spAutoFit/>
          </a:bodyPr>
          <a:lstStyle/>
          <a:p>
            <a:pPr marL="342900" indent="-342900">
              <a:buAutoNum type="arabicPeriod"/>
            </a:pPr>
            <a:r>
              <a:rPr lang="en-US" sz="4000" dirty="0" smtClean="0"/>
              <a:t>Identify the desired results.</a:t>
            </a:r>
          </a:p>
          <a:p>
            <a:pPr marL="342900" indent="-342900">
              <a:buAutoNum type="arabicPeriod"/>
            </a:pPr>
            <a:r>
              <a:rPr lang="en-US" sz="4000" dirty="0" smtClean="0"/>
              <a:t>Determine acceptable evidence.</a:t>
            </a:r>
          </a:p>
          <a:p>
            <a:pPr marL="342900" indent="-342900">
              <a:buAutoNum type="arabicPeriod"/>
            </a:pPr>
            <a:r>
              <a:rPr lang="en-US" sz="4000" dirty="0" smtClean="0"/>
              <a:t>Plan learning experiences and instruction.</a:t>
            </a:r>
            <a:endParaRPr lang="en-US" sz="4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TotalTime>
  <Words>372</Words>
  <Application>Microsoft Office PowerPoint</Application>
  <PresentationFormat>On-screen Show (4:3)</PresentationFormat>
  <Paragraphs>43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Teaching for Understanding</vt:lpstr>
      <vt:lpstr>What do you know, but you don’t understand?</vt:lpstr>
      <vt:lpstr>What does it mean to “understand”?</vt:lpstr>
      <vt:lpstr>Activity-Oriented Planning</vt:lpstr>
      <vt:lpstr>Example of Activity-Oriented    Unit Plan</vt:lpstr>
      <vt:lpstr>What’s wrong?</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DMPS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for Understanding</dc:title>
  <dc:creator>Carlile, Crista (CURR)</dc:creator>
  <cp:lastModifiedBy>Carlile, Crista (CURR)</cp:lastModifiedBy>
  <cp:revision>14</cp:revision>
  <dcterms:created xsi:type="dcterms:W3CDTF">2009-09-15T20:42:02Z</dcterms:created>
  <dcterms:modified xsi:type="dcterms:W3CDTF">2009-09-15T21:33:19Z</dcterms:modified>
</cp:coreProperties>
</file>